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1" r:id="rId1"/>
  </p:sldMasterIdLst>
  <p:notesMasterIdLst>
    <p:notesMasterId r:id="rId15"/>
  </p:notesMasterIdLst>
  <p:handoutMasterIdLst>
    <p:handoutMasterId r:id="rId16"/>
  </p:handoutMasterIdLst>
  <p:sldIdLst>
    <p:sldId id="7167" r:id="rId2"/>
    <p:sldId id="7169" r:id="rId3"/>
    <p:sldId id="7170" r:id="rId4"/>
    <p:sldId id="8020" r:id="rId5"/>
    <p:sldId id="7046" r:id="rId6"/>
    <p:sldId id="8001" r:id="rId7"/>
    <p:sldId id="7681" r:id="rId8"/>
    <p:sldId id="7683" r:id="rId9"/>
    <p:sldId id="8006" r:id="rId10"/>
    <p:sldId id="8005" r:id="rId11"/>
    <p:sldId id="8023" r:id="rId12"/>
    <p:sldId id="7846" r:id="rId13"/>
    <p:sldId id="8021" r:id="rId1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81">
          <p15:clr>
            <a:srgbClr val="A4A3A4"/>
          </p15:clr>
        </p15:guide>
        <p15:guide id="2" pos="29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60093"/>
    <a:srgbClr val="CC0000"/>
    <a:srgbClr val="FF3300"/>
    <a:srgbClr val="DDB1B2"/>
    <a:srgbClr val="FF5050"/>
    <a:srgbClr val="FF0000"/>
    <a:srgbClr val="F8F8F8"/>
    <a:srgbClr val="FF00FF"/>
    <a:srgbClr val="E5F0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5" autoAdjust="0"/>
    <p:restoredTop sz="93115" autoAdjust="0"/>
  </p:normalViewPr>
  <p:slideViewPr>
    <p:cSldViewPr snapToGrid="0">
      <p:cViewPr varScale="1">
        <p:scale>
          <a:sx n="115" d="100"/>
          <a:sy n="115" d="100"/>
        </p:scale>
        <p:origin x="1116" y="114"/>
      </p:cViewPr>
      <p:guideLst>
        <p:guide orient="horz" pos="4281"/>
        <p:guide pos="2973"/>
      </p:guideLst>
    </p:cSldViewPr>
  </p:slideViewPr>
  <p:outlineViewPr>
    <p:cViewPr>
      <p:scale>
        <a:sx n="33" d="100"/>
        <a:sy n="33" d="100"/>
      </p:scale>
      <p:origin x="0" y="11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2772"/>
    </p:cViewPr>
  </p:sorterViewPr>
  <p:notesViewPr>
    <p:cSldViewPr snapToGrid="0">
      <p:cViewPr varScale="1">
        <p:scale>
          <a:sx n="61" d="100"/>
          <a:sy n="61" d="100"/>
        </p:scale>
        <p:origin x="-1698" y="-42"/>
      </p:cViewPr>
      <p:guideLst>
        <p:guide orient="horz" pos="2928"/>
        <p:guide pos="220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7EFAF18A-08EF-4EDE-95C0-3258D60EF0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1707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6612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819FE28C-BCB2-4D29-89DF-E66DA7649B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87691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9FE28C-BCB2-4D29-89DF-E66DA7649BA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702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9FE28C-BCB2-4D29-89DF-E66DA7649BA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41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9FE28C-BCB2-4D29-89DF-E66DA7649BA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4529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7845D-CD03-4F07-948B-ED7CB58FB83E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731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0068449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8301637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5E90-D4D8-41BF-9A85-62A91B32C42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4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7707878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026167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78811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4152255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786EE-FBBE-4563-BA5E-44F5A96D30B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61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6165380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7337632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8.2.2012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7DA3207-AB5A-489E-8F8C-CA13BC38F41B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429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</p:sldLayoutIdLst>
  <p:hf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03566"/>
            <a:ext cx="9144000" cy="1593668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44138" y="2734106"/>
            <a:ext cx="7694613" cy="93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 algn="ctr">
              <a:tabLst>
                <a:tab pos="228600" algn="l"/>
              </a:tabLst>
              <a:defRPr/>
            </a:pPr>
            <a:r>
              <a:rPr lang="pt-BR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5.3 PERMOHONAN PELAN BANGUNAN + PELAN KEJURUTERAAN </a:t>
            </a:r>
          </a:p>
          <a:p>
            <a:pPr marL="1028700" indent="-971550" algn="ctr">
              <a:tabLst>
                <a:tab pos="228600" algn="l"/>
              </a:tabLst>
              <a:defRPr/>
            </a:pPr>
            <a:r>
              <a:rPr lang="pt-BR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( 5 PERMOHONAN )</a:t>
            </a:r>
            <a:endParaRPr lang="fi-FI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7051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914400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PANDANGAN SISI KIRI, KANAN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77BC08-F9E0-4856-8AE2-30ABE166DE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7" t="16386" r="15814" b="29453"/>
          <a:stretch/>
        </p:blipFill>
        <p:spPr>
          <a:xfrm>
            <a:off x="0" y="1775638"/>
            <a:ext cx="9144000" cy="35650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84881" y="505381"/>
            <a:ext cx="4115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(PDF/JPEG DARI AUTOCADD)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737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914400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KERATAN A-A, B-B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2E2817-94BC-4449-BFE7-2492599BA2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79" t="35426" r="15348" b="9379"/>
          <a:stretch/>
        </p:blipFill>
        <p:spPr>
          <a:xfrm>
            <a:off x="-2" y="1786271"/>
            <a:ext cx="9144001" cy="36223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34755" y="505381"/>
            <a:ext cx="4115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(PDF/JPEG DARI AUTOCADD)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13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252413"/>
            <a:ext cx="769461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GAMBAR TAPAK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3F47B7-C02A-4510-807C-D0C95A409E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44" t="24470" r="26744" b="20543"/>
          <a:stretch/>
        </p:blipFill>
        <p:spPr>
          <a:xfrm>
            <a:off x="215993" y="1031433"/>
            <a:ext cx="8712014" cy="52311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92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252413"/>
            <a:ext cx="769461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GAMBAR PERSPEKTIF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7FB86F-35D7-4F29-A848-58732ED2F0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12" t="17029" r="28256" b="7106"/>
          <a:stretch/>
        </p:blipFill>
        <p:spPr>
          <a:xfrm>
            <a:off x="1814809" y="954088"/>
            <a:ext cx="5677785" cy="53566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7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8"/>
          <p:cNvSpPr>
            <a:spLocks noChangeArrowheads="1"/>
          </p:cNvSpPr>
          <p:nvPr/>
        </p:nvSpPr>
        <p:spPr bwMode="auto">
          <a:xfrm>
            <a:off x="0" y="34925"/>
            <a:ext cx="9144000" cy="6823075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82947" name="Text Box 3075"/>
          <p:cNvSpPr txBox="1">
            <a:spLocks noChangeArrowheads="1"/>
          </p:cNvSpPr>
          <p:nvPr/>
        </p:nvSpPr>
        <p:spPr bwMode="auto">
          <a:xfrm>
            <a:off x="129076" y="1337348"/>
            <a:ext cx="888584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en-MY" altLang="ms-MY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5.3.1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CADANGAN </a:t>
            </a:r>
            <a:r>
              <a:rPr lang="en-US" sz="22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MEMBINA…..(TAJUK CADANGAN)</a:t>
            </a:r>
            <a:endParaRPr lang="en-US" sz="24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09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8"/>
          <p:cNvSpPr>
            <a:spLocks noChangeArrowheads="1"/>
          </p:cNvSpPr>
          <p:nvPr/>
        </p:nvSpPr>
        <p:spPr bwMode="auto">
          <a:xfrm>
            <a:off x="0" y="34925"/>
            <a:ext cx="9144000" cy="6823075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1A5D02B5-9F34-46F6-87F9-636FEA101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634" y="895477"/>
            <a:ext cx="780612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406400" indent="-406400">
              <a:defRPr b="1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endParaRPr lang="en-US" altLang="en-US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TARIKH TERIMA PERMOHONAN :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  <a:defRPr/>
            </a:pPr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US" altLang="en-US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US" altLang="en-US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  <a:defRPr/>
            </a:pPr>
            <a:endParaRPr lang="en-US" altLang="en-US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TARIKH TAMAT TEMPOH PIAGAM:</a:t>
            </a: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  <a:defRPr/>
            </a:pPr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US" altLang="en-US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US" altLang="en-US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None/>
              <a:defRPr/>
            </a:pPr>
            <a:endParaRPr lang="en-US" altLang="en-US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NO. FAIL OSC : </a:t>
            </a:r>
          </a:p>
          <a:p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 	</a:t>
            </a:r>
            <a:r>
              <a:rPr lang="pt-BR" sz="2400" dirty="0"/>
              <a:t>MBSA/OSC/S/SEK</a:t>
            </a:r>
            <a:r>
              <a:rPr lang="pt-BR" sz="2400" dirty="0" smtClean="0"/>
              <a:t>.? /?/202...</a:t>
            </a:r>
            <a:endParaRPr lang="pt-BR" sz="2400" dirty="0"/>
          </a:p>
          <a:p>
            <a:endParaRPr lang="pt-BR" altLang="en-US" sz="2400" dirty="0">
              <a:effectLst>
                <a:outerShdw blurRad="38100" dist="38100" dir="2700000" algn="tl">
                  <a:srgbClr val="C0C0C0"/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buClr>
                <a:srgbClr val="0000FF"/>
              </a:buClr>
              <a:buFont typeface="Wingdings" pitchFamily="2" charset="2"/>
              <a:buChar char="§"/>
              <a:defRPr/>
            </a:pPr>
            <a:r>
              <a:rPr lang="en-US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PEMILIK / PEMAJU : </a:t>
            </a:r>
            <a:r>
              <a:rPr lang="en-US" altLang="en-US" sz="2400" dirty="0" smtClean="0"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US" altLang="en-US" sz="24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400" dirty="0"/>
              <a:t>	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463818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769461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</a:t>
            </a:r>
            <a:r>
              <a:rPr lang="pt-BR" altLang="en-US" sz="2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TAPAK (DARI GOOGLE MAP)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88006E-8822-44E5-B486-60FB1EF3CB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00" t="19922" r="18954" b="20542"/>
          <a:stretch/>
        </p:blipFill>
        <p:spPr>
          <a:xfrm>
            <a:off x="581154" y="1483242"/>
            <a:ext cx="7981692" cy="40470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2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902117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</a:t>
            </a:r>
            <a:r>
              <a:rPr lang="pt-BR" altLang="en-US" sz="2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LOKASI (PDF/JPEG DARI AUTOCADD) 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73" name="Line 16"/>
          <p:cNvSpPr>
            <a:spLocks noChangeShapeType="1"/>
          </p:cNvSpPr>
          <p:nvPr/>
        </p:nvSpPr>
        <p:spPr bwMode="auto">
          <a:xfrm>
            <a:off x="2873375" y="4194175"/>
            <a:ext cx="450850" cy="479425"/>
          </a:xfrm>
          <a:prstGeom prst="line">
            <a:avLst/>
          </a:prstGeom>
          <a:noFill/>
          <a:ln w="19050">
            <a:solidFill>
              <a:srgbClr val="F8F8F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MY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122D978-DF01-4671-8198-1442F23CB7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70" t="16822" r="35698" b="11447"/>
          <a:stretch/>
        </p:blipFill>
        <p:spPr>
          <a:xfrm>
            <a:off x="2115879" y="874713"/>
            <a:ext cx="4756521" cy="54472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876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8720919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</a:t>
            </a:r>
            <a:r>
              <a:rPr lang="pt-BR" altLang="en-US" sz="2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TAPAK (PDF/JPEG dari autocadd)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E8719A-CDBE-4B70-9BEA-9EA3BAD1DE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16" t="34393" r="14767" b="7313"/>
          <a:stretch/>
        </p:blipFill>
        <p:spPr>
          <a:xfrm>
            <a:off x="0" y="1541796"/>
            <a:ext cx="9144000" cy="3991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857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37356"/>
            <a:ext cx="9388549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LANTAI TINGKAT </a:t>
            </a:r>
            <a:r>
              <a:rPr lang="pt-BR" altLang="en-US" sz="2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BAWAH (PDF/JPEG dari autocadd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AFD7CD-EA26-46D9-91F2-862092E682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77" t="35840" r="25233" b="7106"/>
          <a:stretch/>
        </p:blipFill>
        <p:spPr>
          <a:xfrm>
            <a:off x="0" y="1127126"/>
            <a:ext cx="9144000" cy="50779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47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929500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LANTAI TINGKAT SATU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555C86-0C6A-4A93-BA1B-522A82D62B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6" t="13101" r="15000" b="6899"/>
          <a:stretch/>
        </p:blipFill>
        <p:spPr>
          <a:xfrm>
            <a:off x="0" y="1127126"/>
            <a:ext cx="9144000" cy="509169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79773" y="533440"/>
            <a:ext cx="4115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(PDF/JPEG DARI AUTOCADD)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75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0" y="0"/>
            <a:ext cx="9144000" cy="874713"/>
          </a:xfrm>
          <a:prstGeom prst="rect">
            <a:avLst/>
          </a:prstGeom>
          <a:noFill/>
          <a:ln w="73025">
            <a:solidFill>
              <a:srgbClr val="FF0000"/>
            </a:solidFill>
            <a:miter lim="800000"/>
            <a:headEnd/>
            <a:tailEnd/>
          </a:ln>
          <a:effectLst>
            <a:outerShdw dist="50800" dir="54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52413"/>
            <a:ext cx="914400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marL="1028700" indent="-971550">
              <a:buFont typeface="Arial" panose="020B0604020202020204" pitchFamily="34" charset="0"/>
              <a:buNone/>
              <a:tabLst>
                <a:tab pos="228600" algn="l"/>
              </a:tabLst>
              <a:defRPr/>
            </a:pPr>
            <a:r>
              <a:rPr lang="pt-BR" altLang="en-US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5.3.1 PELAN PANDANGAN HADAPAN</a:t>
            </a:r>
            <a:endParaRPr lang="fi-FI" altLang="en-US" sz="2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F0BBA6-EAC9-4664-AE2D-04F57EE26F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7" t="21576" r="11860" b="25917"/>
          <a:stretch/>
        </p:blipFill>
        <p:spPr>
          <a:xfrm>
            <a:off x="267745" y="879370"/>
            <a:ext cx="8608510" cy="29508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80E350-6B54-4DA3-AD86-88CC4832D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0" t="22403" r="7906" b="25090"/>
          <a:stretch/>
        </p:blipFill>
        <p:spPr>
          <a:xfrm>
            <a:off x="267745" y="3771682"/>
            <a:ext cx="8608510" cy="29508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96516" y="517009"/>
            <a:ext cx="4115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(PDF/JPEG DARI AUTOCADD)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9784629">
            <a:off x="2498438" y="2682255"/>
            <a:ext cx="3984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contoh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36667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74422</TotalTime>
  <Words>116</Words>
  <Application>Microsoft Office PowerPoint</Application>
  <PresentationFormat>On-screen Show (4:3)</PresentationFormat>
  <Paragraphs>42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SimSun</vt:lpstr>
      <vt:lpstr>Arial</vt:lpstr>
      <vt:lpstr>Calibri</vt:lpstr>
      <vt:lpstr>Calibri Light</vt:lpstr>
      <vt:lpstr>Times New Roman</vt:lpstr>
      <vt:lpstr>Verdana</vt:lpstr>
      <vt:lpstr>Wingdings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NEC</dc:creator>
  <cp:lastModifiedBy>user</cp:lastModifiedBy>
  <cp:revision>3980</cp:revision>
  <cp:lastPrinted>2010-07-19T07:09:11Z</cp:lastPrinted>
  <dcterms:created xsi:type="dcterms:W3CDTF">1601-01-01T00:00:00Z</dcterms:created>
  <dcterms:modified xsi:type="dcterms:W3CDTF">2023-01-26T09:05:27Z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